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6" r:id="rId5"/>
    <p:sldId id="268" r:id="rId6"/>
    <p:sldId id="272" r:id="rId7"/>
    <p:sldId id="274" r:id="rId8"/>
    <p:sldId id="273" r:id="rId9"/>
    <p:sldId id="275" r:id="rId10"/>
    <p:sldId id="276" r:id="rId11"/>
    <p:sldId id="278" r:id="rId12"/>
    <p:sldId id="279" r:id="rId13"/>
    <p:sldId id="283" r:id="rId14"/>
    <p:sldId id="284" r:id="rId15"/>
    <p:sldId id="280" r:id="rId16"/>
    <p:sldId id="281" r:id="rId17"/>
    <p:sldId id="286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A147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FBA80C2-3D39-402B-B502-2CEE58B355A7}" v="348" dt="2018-08-09T20:42:17.5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05" autoAdjust="0"/>
    <p:restoredTop sz="94712"/>
  </p:normalViewPr>
  <p:slideViewPr>
    <p:cSldViewPr snapToGrid="0" snapToObjects="1">
      <p:cViewPr varScale="1">
        <p:scale>
          <a:sx n="120" d="100"/>
          <a:sy n="120" d="100"/>
        </p:scale>
        <p:origin x="133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C56D4FC-E486-6941-8F7D-9A925D6FED8C}" type="datetimeFigureOut">
              <a:rPr lang="en-US" smtClean="0"/>
              <a:pPr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E1CEE92-AD14-FA4A-9F86-6B2620173F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687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C56D4FC-E486-6941-8F7D-9A925D6FED8C}" type="datetimeFigureOut">
              <a:rPr lang="en-US" smtClean="0"/>
              <a:pPr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E1CEE92-AD14-FA4A-9F86-6B2620173F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398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C56D4FC-E486-6941-8F7D-9A925D6FED8C}" type="datetimeFigureOut">
              <a:rPr lang="en-US" smtClean="0"/>
              <a:pPr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E1CEE92-AD14-FA4A-9F86-6B2620173F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411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C56D4FC-E486-6941-8F7D-9A925D6FED8C}" type="datetimeFigureOut">
              <a:rPr lang="en-US" smtClean="0"/>
              <a:pPr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E1CEE92-AD14-FA4A-9F86-6B2620173F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590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C56D4FC-E486-6941-8F7D-9A925D6FED8C}" type="datetimeFigureOut">
              <a:rPr lang="en-US" smtClean="0"/>
              <a:pPr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E1CEE92-AD14-FA4A-9F86-6B2620173F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368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C56D4FC-E486-6941-8F7D-9A925D6FED8C}" type="datetimeFigureOut">
              <a:rPr lang="en-US" smtClean="0"/>
              <a:pPr/>
              <a:t>3/9/2020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E1CEE92-AD14-FA4A-9F86-6B2620173F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302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C56D4FC-E486-6941-8F7D-9A925D6FED8C}" type="datetimeFigureOut">
              <a:rPr lang="en-US" smtClean="0"/>
              <a:pPr/>
              <a:t>3/9/2020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E1CEE92-AD14-FA4A-9F86-6B2620173F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768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C56D4FC-E486-6941-8F7D-9A925D6FED8C}" type="datetimeFigureOut">
              <a:rPr lang="en-US" smtClean="0"/>
              <a:pPr/>
              <a:t>3/9/2020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E1CEE92-AD14-FA4A-9F86-6B2620173F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564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C56D4FC-E486-6941-8F7D-9A925D6FED8C}" type="datetimeFigureOut">
              <a:rPr lang="en-US" smtClean="0"/>
              <a:pPr/>
              <a:t>3/9/2020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E1CEE92-AD14-FA4A-9F86-6B2620173F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033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C56D4FC-E486-6941-8F7D-9A925D6FED8C}" type="datetimeFigureOut">
              <a:rPr lang="en-US" smtClean="0"/>
              <a:pPr/>
              <a:t>3/9/2020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E1CEE92-AD14-FA4A-9F86-6B2620173F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63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C56D4FC-E486-6941-8F7D-9A925D6FED8C}" type="datetimeFigureOut">
              <a:rPr lang="en-US" smtClean="0"/>
              <a:pPr/>
              <a:t>3/9/2020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E1CEE92-AD14-FA4A-9F86-6B2620173F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655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F_Icon-green.png"/>
          <p:cNvPicPr>
            <a:picLocks noChangeAspect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6977" y="5827995"/>
            <a:ext cx="929520" cy="826060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0"/>
            <a:ext cx="9144000" cy="405681"/>
          </a:xfrm>
          <a:prstGeom prst="rect">
            <a:avLst/>
          </a:prstGeom>
          <a:solidFill>
            <a:srgbClr val="16A147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16A147"/>
              </a:solidFill>
            </a:endParaRPr>
          </a:p>
        </p:txBody>
      </p:sp>
      <p:pic>
        <p:nvPicPr>
          <p:cNvPr id="10" name="Picture 9" descr="champion of yes art.jpg"/>
          <p:cNvPicPr>
            <a:picLocks noChangeAspect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647" y="6376687"/>
            <a:ext cx="1463040" cy="277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9656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 Bd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Century Gothic Bd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Century Gothic Bd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entury Gothic Bd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Century Gothic Bd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Century Gothic Bd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16A147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16A147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17496" y="814310"/>
            <a:ext cx="8509008" cy="3040843"/>
          </a:xfrm>
          <a:prstGeom prst="rect">
            <a:avLst/>
          </a:prstGeom>
        </p:spPr>
        <p:txBody>
          <a:bodyPr anchor="t">
            <a:normAutofit fontScale="850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Century Gothic Bd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en-US" sz="9500" b="1" dirty="0">
                <a:solidFill>
                  <a:schemeClr val="bg1"/>
                </a:solidFill>
                <a:latin typeface="Century Gothic"/>
                <a:cs typeface="Century Gothic"/>
              </a:rPr>
              <a:t>A Little About </a:t>
            </a:r>
          </a:p>
          <a:p>
            <a:pPr>
              <a:lnSpc>
                <a:spcPct val="120000"/>
              </a:lnSpc>
            </a:pPr>
            <a:r>
              <a:rPr lang="en-US" sz="9500" b="1" dirty="0">
                <a:solidFill>
                  <a:schemeClr val="bg1"/>
                </a:solidFill>
                <a:latin typeface="Century Gothic"/>
                <a:cs typeface="Century Gothic"/>
              </a:rPr>
              <a:t>Juvenile Arthritis</a:t>
            </a:r>
            <a:endParaRPr lang="en-US" sz="2800" b="1" dirty="0">
              <a:solidFill>
                <a:schemeClr val="bg1"/>
              </a:solidFill>
              <a:latin typeface="Century Gothic"/>
              <a:cs typeface="Century Gothic"/>
            </a:endParaRPr>
          </a:p>
        </p:txBody>
      </p:sp>
      <p:pic>
        <p:nvPicPr>
          <p:cNvPr id="7" name="Picture 6" descr="AF_Logo-white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1478" y="4562986"/>
            <a:ext cx="3442522" cy="2295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248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FFD8FD-CBE8-45AC-B633-F29E7ED373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1970" y="1574939"/>
            <a:ext cx="8460060" cy="4872873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Kids with JA never know what to expect. Some days they might feel bad in the morning, but will feel better later in the day. </a:t>
            </a:r>
            <a:endParaRPr lang="en-US" sz="2800" b="1" dirty="0">
              <a:solidFill>
                <a:srgbClr val="00B050"/>
              </a:solidFill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0B00283-FA7A-46A0-BB38-536C05A1E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284" y="431939"/>
            <a:ext cx="8229600" cy="1143000"/>
          </a:xfrm>
        </p:spPr>
        <p:txBody>
          <a:bodyPr anchor="t">
            <a:normAutofit fontScale="90000"/>
          </a:bodyPr>
          <a:lstStyle/>
          <a:p>
            <a:r>
              <a:rPr lang="en-US" sz="6000" b="1" dirty="0">
                <a:solidFill>
                  <a:srgbClr val="16A147"/>
                </a:solidFill>
                <a:latin typeface="Century Gothic"/>
                <a:cs typeface="Century Gothic"/>
              </a:rPr>
              <a:t>Pain Comes and Goes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54D939B-7B1B-4618-82A6-CB22A8C1219F}"/>
              </a:ext>
            </a:extLst>
          </p:cNvPr>
          <p:cNvSpPr txBox="1"/>
          <p:nvPr/>
        </p:nvSpPr>
        <p:spPr>
          <a:xfrm>
            <a:off x="2461304" y="4918363"/>
            <a:ext cx="1106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16A147"/>
                </a:solidFill>
              </a:rPr>
              <a:t>Morning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85BB6F9-B07F-4899-8776-30D3B69F5AC0}"/>
              </a:ext>
            </a:extLst>
          </p:cNvPr>
          <p:cNvSpPr txBox="1"/>
          <p:nvPr/>
        </p:nvSpPr>
        <p:spPr>
          <a:xfrm>
            <a:off x="5481931" y="4918363"/>
            <a:ext cx="12375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16A147"/>
                </a:solidFill>
              </a:rPr>
              <a:t>Afternoon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21FE66AC-D204-4F36-AD52-E89B2F18E85F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8813" y="3104205"/>
            <a:ext cx="2100001" cy="1710519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37348208-1CAE-4BAB-BF69-624BF828D177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7414" y="3210155"/>
            <a:ext cx="2235957" cy="1667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24718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FFD8FD-CBE8-45AC-B633-F29E7ED373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6656" y="1731694"/>
            <a:ext cx="8460060" cy="4872873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At school, sometimes these things can be </a:t>
            </a:r>
            <a:r>
              <a:rPr lang="en-US" sz="2800" b="1" dirty="0">
                <a:solidFill>
                  <a:srgbClr val="16A147"/>
                </a:solidFill>
              </a:rPr>
              <a:t>difficult:</a:t>
            </a:r>
            <a:r>
              <a:rPr lang="en-US" sz="2800" dirty="0"/>
              <a:t> </a:t>
            </a:r>
          </a:p>
          <a:p>
            <a:pPr lvl="1"/>
            <a:r>
              <a:rPr lang="en-US" sz="2400" dirty="0"/>
              <a:t>Walking far</a:t>
            </a:r>
          </a:p>
          <a:p>
            <a:pPr lvl="1"/>
            <a:r>
              <a:rPr lang="en-US" sz="2400" dirty="0"/>
              <a:t>Carrying books</a:t>
            </a:r>
          </a:p>
          <a:p>
            <a:pPr lvl="1"/>
            <a:r>
              <a:rPr lang="en-US" sz="2400" dirty="0"/>
              <a:t>Holding a pencil</a:t>
            </a:r>
          </a:p>
          <a:p>
            <a:pPr lvl="1"/>
            <a:r>
              <a:rPr lang="en-US" sz="2400" dirty="0"/>
              <a:t>Writing</a:t>
            </a:r>
          </a:p>
          <a:p>
            <a:pPr lvl="1"/>
            <a:r>
              <a:rPr lang="en-US" sz="2400" dirty="0"/>
              <a:t>Doing exercises in P.E.</a:t>
            </a:r>
          </a:p>
          <a:p>
            <a:pPr lvl="1"/>
            <a:r>
              <a:rPr lang="en-US" sz="2400" dirty="0"/>
              <a:t>Playing at recess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0B00283-FA7A-46A0-BB38-536C05A1E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284" y="431939"/>
            <a:ext cx="8229600" cy="1143000"/>
          </a:xfrm>
        </p:spPr>
        <p:txBody>
          <a:bodyPr anchor="t">
            <a:normAutofit/>
          </a:bodyPr>
          <a:lstStyle/>
          <a:p>
            <a:r>
              <a:rPr lang="en-US" sz="6000" b="1" dirty="0">
                <a:solidFill>
                  <a:srgbClr val="16A147"/>
                </a:solidFill>
                <a:latin typeface="Century Gothic"/>
                <a:cs typeface="Century Gothic"/>
              </a:rPr>
              <a:t>JA and School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0993759-D1BD-431F-A01B-1A4E4B1FDFFF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3421" y="2278681"/>
            <a:ext cx="3778898" cy="3778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38975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FFD8FD-CBE8-45AC-B633-F29E7ED373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489" y="1716861"/>
            <a:ext cx="8436317" cy="4131581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Some kids are taller than others, some kids wear glasses and some have a disease like arthritis. </a:t>
            </a:r>
            <a:endParaRPr lang="en-US" sz="24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2400" dirty="0"/>
              <a:t>Kids who have JA may have painful joints, have to go to the doctor a lot and get tired easily, </a:t>
            </a:r>
            <a:r>
              <a:rPr lang="en-US" sz="2400" b="1" dirty="0">
                <a:solidFill>
                  <a:srgbClr val="16A147"/>
                </a:solidFill>
              </a:rPr>
              <a:t>BUT…</a:t>
            </a:r>
            <a:r>
              <a:rPr lang="en-US" sz="2400" dirty="0"/>
              <a:t>They are just like any other kid. </a:t>
            </a:r>
            <a:r>
              <a:rPr lang="en-US" sz="2400" b="1" dirty="0">
                <a:solidFill>
                  <a:srgbClr val="16A147"/>
                </a:solidFill>
              </a:rPr>
              <a:t>Arthritis is only ONE thing about them!</a:t>
            </a:r>
            <a:endParaRPr lang="en-US" sz="2400" dirty="0">
              <a:solidFill>
                <a:srgbClr val="16A147"/>
              </a:solidFill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0B00283-FA7A-46A0-BB38-536C05A1E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194" y="603705"/>
            <a:ext cx="8229600" cy="1143000"/>
          </a:xfrm>
        </p:spPr>
        <p:txBody>
          <a:bodyPr anchor="t">
            <a:normAutofit/>
          </a:bodyPr>
          <a:lstStyle/>
          <a:p>
            <a:r>
              <a:rPr lang="en-US" sz="6000" b="1" dirty="0">
                <a:solidFill>
                  <a:srgbClr val="16A147"/>
                </a:solidFill>
                <a:latin typeface="Century Gothic"/>
                <a:cs typeface="Century Gothic"/>
              </a:rPr>
              <a:t>Every Kid Is Different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D3A51BC-0B32-4546-9190-F1FE9395FC26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1861" y="3782651"/>
            <a:ext cx="3942861" cy="306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9991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FFD8FD-CBE8-45AC-B633-F29E7ED373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0956" y="1771875"/>
            <a:ext cx="4815219" cy="4031766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You can </a:t>
            </a:r>
            <a:r>
              <a:rPr lang="en-US" sz="2400" b="1" dirty="0">
                <a:solidFill>
                  <a:srgbClr val="00B050"/>
                </a:solidFill>
              </a:rPr>
              <a:t>HELP</a:t>
            </a:r>
            <a:r>
              <a:rPr lang="en-US" sz="2400" dirty="0"/>
              <a:t> families and kids like me with arthritis. </a:t>
            </a:r>
          </a:p>
          <a:p>
            <a:pPr marL="0" indent="0">
              <a:buNone/>
            </a:pPr>
            <a:r>
              <a:rPr lang="en-US" sz="2400" dirty="0"/>
              <a:t>Please join my team and help me raise money to find a cure!</a:t>
            </a:r>
          </a:p>
          <a:p>
            <a:r>
              <a:rPr lang="en-US" sz="2400" dirty="0"/>
              <a:t>My team name is:</a:t>
            </a:r>
          </a:p>
          <a:p>
            <a:r>
              <a:rPr lang="en-US" sz="2400" dirty="0"/>
              <a:t>Sign up at: (paste hyperlink to team page)</a:t>
            </a:r>
          </a:p>
          <a:p>
            <a:pPr marL="0" indent="0">
              <a:buNone/>
            </a:pPr>
            <a:r>
              <a:rPr lang="en-US" sz="2400" dirty="0"/>
              <a:t>We have to fight for a cure so one day kids won’t have to feel this pain!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0B00283-FA7A-46A0-BB38-536C05A1E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612" y="501060"/>
            <a:ext cx="8229600" cy="1143000"/>
          </a:xfrm>
        </p:spPr>
        <p:txBody>
          <a:bodyPr anchor="t">
            <a:normAutofit/>
          </a:bodyPr>
          <a:lstStyle/>
          <a:p>
            <a:r>
              <a:rPr lang="en-US" sz="6000" b="1" dirty="0">
                <a:solidFill>
                  <a:srgbClr val="16A147"/>
                </a:solidFill>
                <a:latin typeface="Century Gothic"/>
                <a:cs typeface="Century Gothic"/>
              </a:rPr>
              <a:t>Let’s Find a CURE!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9DFD094-623B-4203-90C7-16F7806B3765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6175" y="2351315"/>
            <a:ext cx="3447524" cy="2475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77435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FFD8FD-CBE8-45AC-B633-F29E7ED373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612" y="2331089"/>
            <a:ext cx="8512629" cy="1544225"/>
          </a:xfrm>
        </p:spPr>
        <p:txBody>
          <a:bodyPr/>
          <a:lstStyle/>
          <a:p>
            <a:pPr marL="0" indent="0" algn="ctr">
              <a:buNone/>
            </a:pPr>
            <a:r>
              <a:rPr lang="en-US" sz="7200" b="1" dirty="0">
                <a:solidFill>
                  <a:srgbClr val="16A147"/>
                </a:solidFill>
              </a:rPr>
              <a:t>Questions?</a:t>
            </a:r>
            <a:r>
              <a:rPr lang="en-US" sz="7200" b="1" dirty="0">
                <a:solidFill>
                  <a:srgbClr val="00B050"/>
                </a:solidFill>
              </a:rPr>
              <a:t>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0B00283-FA7A-46A0-BB38-536C05A1E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1" y="1333817"/>
            <a:ext cx="8229600" cy="1143000"/>
          </a:xfrm>
        </p:spPr>
        <p:txBody>
          <a:bodyPr anchor="t">
            <a:normAutofit/>
          </a:bodyPr>
          <a:lstStyle/>
          <a:p>
            <a:r>
              <a:rPr lang="en-US" sz="6000" b="1" dirty="0">
                <a:solidFill>
                  <a:srgbClr val="16A147"/>
                </a:solidFill>
                <a:latin typeface="Century Gothic"/>
                <a:cs typeface="Century Gothic"/>
              </a:rPr>
              <a:t>Thanks for Listening </a:t>
            </a:r>
            <a:r>
              <a:rPr lang="en-US" sz="6000" b="1" dirty="0">
                <a:solidFill>
                  <a:srgbClr val="16A147"/>
                </a:solidFill>
                <a:latin typeface="Century Gothic"/>
                <a:cs typeface="Century Gothic"/>
                <a:sym typeface="Wingdings" panose="05000000000000000000" pitchFamily="2" charset="2"/>
              </a:rPr>
              <a:t></a:t>
            </a:r>
            <a:endParaRPr lang="en-US" sz="6000" b="1" dirty="0">
              <a:solidFill>
                <a:srgbClr val="16A147"/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050529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36579" y="441535"/>
            <a:ext cx="8229600" cy="1143000"/>
          </a:xfrm>
        </p:spPr>
        <p:txBody>
          <a:bodyPr anchor="t">
            <a:normAutofit/>
          </a:bodyPr>
          <a:lstStyle/>
          <a:p>
            <a:r>
              <a:rPr lang="en-US" sz="6000" b="1" dirty="0">
                <a:solidFill>
                  <a:srgbClr val="16A147"/>
                </a:solidFill>
                <a:latin typeface="Century Gothic"/>
                <a:cs typeface="Century Gothic"/>
              </a:rPr>
              <a:t>A Little About ME!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36579" y="1779224"/>
            <a:ext cx="4516684" cy="4076144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sz="2000" b="1" dirty="0">
                <a:latin typeface="Century Gothic"/>
                <a:cs typeface="Century Gothic"/>
              </a:rPr>
              <a:t>My name is: </a:t>
            </a:r>
          </a:p>
          <a:p>
            <a:pPr marL="0" indent="0">
              <a:lnSpc>
                <a:spcPct val="110000"/>
              </a:lnSpc>
              <a:buNone/>
            </a:pPr>
            <a:endParaRPr lang="en-US" sz="2000" b="1" dirty="0">
              <a:latin typeface="Century Gothic"/>
              <a:cs typeface="Century Gothic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sz="2000" b="1" dirty="0">
                <a:latin typeface="Century Gothic"/>
                <a:cs typeface="Century Gothic"/>
              </a:rPr>
              <a:t>I was born in:</a:t>
            </a:r>
          </a:p>
          <a:p>
            <a:pPr marL="0" indent="0">
              <a:lnSpc>
                <a:spcPct val="110000"/>
              </a:lnSpc>
              <a:buNone/>
            </a:pPr>
            <a:endParaRPr lang="en-US" sz="2000" b="1" dirty="0">
              <a:latin typeface="Century Gothic"/>
              <a:cs typeface="Century Gothic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sz="2000" b="1" dirty="0">
                <a:latin typeface="Century Gothic"/>
                <a:cs typeface="Century Gothic"/>
              </a:rPr>
              <a:t>My pet’s name is:</a:t>
            </a:r>
          </a:p>
          <a:p>
            <a:pPr marL="0" indent="0">
              <a:lnSpc>
                <a:spcPct val="110000"/>
              </a:lnSpc>
              <a:buNone/>
            </a:pPr>
            <a:endParaRPr lang="en-US" sz="2000" b="1" dirty="0">
              <a:latin typeface="Century Gothic"/>
              <a:cs typeface="Century Gothic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sz="2000" b="1" dirty="0">
                <a:latin typeface="Century Gothic"/>
                <a:cs typeface="Century Gothic"/>
              </a:rPr>
              <a:t>I have: (your type of arthritis)</a:t>
            </a:r>
          </a:p>
          <a:p>
            <a:pPr marL="0" indent="0">
              <a:lnSpc>
                <a:spcPct val="110000"/>
              </a:lnSpc>
              <a:buNone/>
            </a:pPr>
            <a:endParaRPr lang="en-US" sz="2000" b="1" dirty="0">
              <a:latin typeface="Century Gothic"/>
              <a:cs typeface="Century Gothic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sz="2000" b="1" dirty="0">
                <a:latin typeface="Century Gothic"/>
                <a:cs typeface="Century Gothic"/>
              </a:rPr>
              <a:t>I was diagnosed when I was: (age)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3B42E11-9841-4186-8BAE-DBF3044F6B16}"/>
              </a:ext>
            </a:extLst>
          </p:cNvPr>
          <p:cNvSpPr/>
          <p:nvPr/>
        </p:nvSpPr>
        <p:spPr>
          <a:xfrm>
            <a:off x="5651863" y="2211977"/>
            <a:ext cx="2569028" cy="242098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9041C52-3443-4A0B-BFEE-DC6A30B89EB4}"/>
              </a:ext>
            </a:extLst>
          </p:cNvPr>
          <p:cNvSpPr txBox="1"/>
          <p:nvPr/>
        </p:nvSpPr>
        <p:spPr>
          <a:xfrm>
            <a:off x="6007768" y="3176393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Insert Picture Here</a:t>
            </a:r>
          </a:p>
        </p:txBody>
      </p:sp>
    </p:spTree>
    <p:extLst>
      <p:ext uri="{BB962C8B-B14F-4D97-AF65-F5344CB8AC3E}">
        <p14:creationId xmlns:p14="http://schemas.microsoft.com/office/powerpoint/2010/main" val="3666376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6BD5F9-40F4-4149-83EF-5D20C3B451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566484" cy="4525963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/>
              <a:t>That’s </a:t>
            </a:r>
            <a:r>
              <a:rPr lang="en-US" sz="3200" b="1" dirty="0">
                <a:solidFill>
                  <a:srgbClr val="16A147"/>
                </a:solidFill>
              </a:rPr>
              <a:t>OK! </a:t>
            </a:r>
            <a:r>
              <a:rPr lang="en-US" sz="3200" dirty="0"/>
              <a:t>Most people haven’t heard of it. Lots of people think that only </a:t>
            </a:r>
            <a:r>
              <a:rPr lang="en-US" sz="3200" b="1" dirty="0">
                <a:solidFill>
                  <a:srgbClr val="16A147"/>
                </a:solidFill>
              </a:rPr>
              <a:t>old people </a:t>
            </a:r>
            <a:r>
              <a:rPr lang="en-US" sz="3200" dirty="0"/>
              <a:t>get arthritis, but that’s not true!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77AE57AE-43ED-422A-8E88-7B403D89B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4957" y="587459"/>
            <a:ext cx="8566485" cy="1143000"/>
          </a:xfrm>
        </p:spPr>
        <p:txBody>
          <a:bodyPr anchor="t">
            <a:noAutofit/>
          </a:bodyPr>
          <a:lstStyle/>
          <a:p>
            <a:pPr algn="l"/>
            <a:r>
              <a:rPr lang="en-US" sz="4000" b="1" dirty="0">
                <a:solidFill>
                  <a:srgbClr val="16A147"/>
                </a:solidFill>
                <a:latin typeface="Century Gothic"/>
                <a:cs typeface="Century Gothic"/>
              </a:rPr>
              <a:t>Never Heard of Juvenile Arthritis? </a:t>
            </a:r>
          </a:p>
        </p:txBody>
      </p:sp>
      <p:pic>
        <p:nvPicPr>
          <p:cNvPr id="6" name="Picture 4" descr="2999307.jpg">
            <a:extLst>
              <a:ext uri="{FF2B5EF4-FFF2-40B4-BE49-F238E27FC236}">
                <a16:creationId xmlns:a16="http://schemas.microsoft.com/office/drawing/2014/main" id="{C97DD7DA-0AB1-426A-949B-7FDE2050E28F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3557" y="3096880"/>
            <a:ext cx="3029283" cy="30292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4215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1A8327-F022-4DE8-81C4-9C394D6175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378536"/>
            <a:ext cx="8133347" cy="4525963"/>
          </a:xfrm>
        </p:spPr>
        <p:txBody>
          <a:bodyPr/>
          <a:lstStyle/>
          <a:p>
            <a:r>
              <a:rPr lang="en-US" dirty="0"/>
              <a:t>There are many types of arthritis. Some types affect only kids.  </a:t>
            </a:r>
          </a:p>
          <a:p>
            <a:r>
              <a:rPr lang="en-US" b="1" dirty="0">
                <a:solidFill>
                  <a:srgbClr val="16A147"/>
                </a:solidFill>
              </a:rPr>
              <a:t>IT’S A FACT! 300,000 </a:t>
            </a:r>
            <a:r>
              <a:rPr lang="en-US" dirty="0"/>
              <a:t>babies, children and teens have juvenile arthritis!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7DBAAFE8-A1D3-4D4C-81AE-3A1F79211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 anchor="t">
            <a:normAutofit fontScale="90000"/>
          </a:bodyPr>
          <a:lstStyle/>
          <a:p>
            <a:r>
              <a:rPr lang="en-US" sz="6000" b="1" dirty="0">
                <a:solidFill>
                  <a:srgbClr val="16A147"/>
                </a:solidFill>
                <a:latin typeface="Century Gothic"/>
                <a:cs typeface="Century Gothic"/>
              </a:rPr>
              <a:t>Juvenile Arthritis Is REAL!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694829B-F8B8-4394-B56B-C8F03DEF822C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3457" y="3315203"/>
            <a:ext cx="3309274" cy="271059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35AB219-DDCC-4567-97B1-A1FEE5706B7A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947" y="3396342"/>
            <a:ext cx="4439039" cy="2959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05746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18E56D-54D2-4A88-8AA6-EC7D0111D8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3400" y="1542658"/>
            <a:ext cx="4038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All of a sudden a joint, like your wrist or your elbow, swells up and starts to </a:t>
            </a:r>
            <a:r>
              <a:rPr lang="en-US" b="1" dirty="0">
                <a:solidFill>
                  <a:srgbClr val="16A147"/>
                </a:solidFill>
              </a:rPr>
              <a:t>hurt A LOT. </a:t>
            </a:r>
          </a:p>
          <a:p>
            <a:pPr marL="0" indent="0">
              <a:buNone/>
            </a:pPr>
            <a:r>
              <a:rPr lang="en-US" dirty="0"/>
              <a:t>Then your doctor says you have a </a:t>
            </a:r>
            <a:r>
              <a:rPr lang="en-US" b="1" i="1" dirty="0">
                <a:solidFill>
                  <a:srgbClr val="16A147"/>
                </a:solidFill>
              </a:rPr>
              <a:t>chronic disease,</a:t>
            </a:r>
            <a:r>
              <a:rPr lang="en-US" b="1" i="1" dirty="0">
                <a:solidFill>
                  <a:srgbClr val="00B050"/>
                </a:solidFill>
              </a:rPr>
              <a:t> </a:t>
            </a:r>
            <a:r>
              <a:rPr lang="en-US" dirty="0"/>
              <a:t>which means </a:t>
            </a:r>
            <a:r>
              <a:rPr lang="en-US" b="1" dirty="0">
                <a:solidFill>
                  <a:srgbClr val="16A147"/>
                </a:solidFill>
              </a:rPr>
              <a:t>it can’t be cured. </a:t>
            </a:r>
          </a:p>
          <a:p>
            <a:pPr marL="0" indent="0">
              <a:buNone/>
            </a:pPr>
            <a:r>
              <a:rPr lang="en-US" dirty="0"/>
              <a:t>Not all surprises are fun </a:t>
            </a:r>
            <a:r>
              <a:rPr lang="en-US" dirty="0">
                <a:sym typeface="Wingdings" panose="05000000000000000000" pitchFamily="2" charset="2"/>
              </a:rPr>
              <a:t></a:t>
            </a:r>
            <a:r>
              <a:rPr lang="en-US" dirty="0"/>
              <a:t> 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022FC287-5AAE-493B-9B42-AEB785422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70890"/>
            <a:ext cx="8229600" cy="1143000"/>
          </a:xfrm>
        </p:spPr>
        <p:txBody>
          <a:bodyPr anchor="t">
            <a:normAutofit/>
          </a:bodyPr>
          <a:lstStyle/>
          <a:p>
            <a:r>
              <a:rPr lang="en-US" sz="6000" b="1" dirty="0">
                <a:solidFill>
                  <a:srgbClr val="16A147"/>
                </a:solidFill>
                <a:latin typeface="Century Gothic"/>
                <a:cs typeface="Century Gothic"/>
              </a:rPr>
              <a:t>Imagine…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05D7D4A-6529-4FEA-83C5-64757774C258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4900" y="1958957"/>
            <a:ext cx="3352800" cy="335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27812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87A610-7FCC-4FD7-A7B8-F45BE8C15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906" y="1460244"/>
            <a:ext cx="8500187" cy="4142791"/>
          </a:xfrm>
        </p:spPr>
        <p:txBody>
          <a:bodyPr/>
          <a:lstStyle/>
          <a:p>
            <a:r>
              <a:rPr lang="en-US" sz="2400" dirty="0"/>
              <a:t>Arthritis is a disease of the joints.</a:t>
            </a:r>
          </a:p>
          <a:p>
            <a:r>
              <a:rPr lang="en-US" sz="2400" dirty="0"/>
              <a:t>Joints are where bones meet. They let you </a:t>
            </a:r>
            <a:r>
              <a:rPr lang="en-US" sz="2400" b="1" dirty="0">
                <a:solidFill>
                  <a:srgbClr val="16A147"/>
                </a:solidFill>
              </a:rPr>
              <a:t>bend and move.</a:t>
            </a:r>
          </a:p>
          <a:p>
            <a:r>
              <a:rPr lang="en-US" sz="2400" dirty="0"/>
              <a:t>In kids, arthritis is an </a:t>
            </a:r>
            <a:r>
              <a:rPr lang="en-US" sz="2400" b="1" dirty="0">
                <a:solidFill>
                  <a:srgbClr val="00B050"/>
                </a:solidFill>
              </a:rPr>
              <a:t>autoimmune disease. </a:t>
            </a:r>
            <a:r>
              <a:rPr lang="en-US" sz="2400" dirty="0"/>
              <a:t>This means the immune system, which normally protects against germs and viruses, gets confused and attacks the joints instead. </a:t>
            </a:r>
          </a:p>
          <a:p>
            <a:r>
              <a:rPr lang="en-US" sz="2400" dirty="0"/>
              <a:t>Examples:</a:t>
            </a:r>
          </a:p>
          <a:p>
            <a:pPr lvl="1"/>
            <a:r>
              <a:rPr lang="en-US" sz="2000" dirty="0"/>
              <a:t>Wrist joints</a:t>
            </a:r>
          </a:p>
          <a:p>
            <a:pPr lvl="1"/>
            <a:r>
              <a:rPr lang="en-US" sz="2000" dirty="0"/>
              <a:t>Finger joints</a:t>
            </a:r>
          </a:p>
          <a:p>
            <a:pPr lvl="1"/>
            <a:r>
              <a:rPr lang="en-US" sz="2000" dirty="0"/>
              <a:t>Knee joints</a:t>
            </a:r>
          </a:p>
          <a:p>
            <a:pPr lvl="1"/>
            <a:r>
              <a:rPr lang="en-US" sz="2000" dirty="0"/>
              <a:t>Elbow joints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10E131D-A023-4D92-A767-1A9423F668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71195"/>
            <a:ext cx="8229600" cy="1143000"/>
          </a:xfrm>
        </p:spPr>
        <p:txBody>
          <a:bodyPr anchor="t">
            <a:normAutofit/>
          </a:bodyPr>
          <a:lstStyle/>
          <a:p>
            <a:r>
              <a:rPr lang="en-US" sz="6000" b="1" dirty="0">
                <a:solidFill>
                  <a:srgbClr val="16A147"/>
                </a:solidFill>
                <a:latin typeface="Century Gothic"/>
                <a:cs typeface="Century Gothic"/>
              </a:rPr>
              <a:t>What is Arthritis?</a:t>
            </a:r>
          </a:p>
        </p:txBody>
      </p:sp>
      <p:pic>
        <p:nvPicPr>
          <p:cNvPr id="5" name="Picture 4" descr="iStock_000024392563_Double.jpg">
            <a:extLst>
              <a:ext uri="{FF2B5EF4-FFF2-40B4-BE49-F238E27FC236}">
                <a16:creationId xmlns:a16="http://schemas.microsoft.com/office/drawing/2014/main" id="{890BC8C1-AC46-4603-89B9-AE95105FD3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1029" y="3606609"/>
            <a:ext cx="3937518" cy="298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140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FFD8FD-CBE8-45AC-B633-F29E7ED373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9680" y="1435602"/>
            <a:ext cx="5875482" cy="4872873"/>
          </a:xfrm>
        </p:spPr>
        <p:txBody>
          <a:bodyPr/>
          <a:lstStyle/>
          <a:p>
            <a:r>
              <a:rPr lang="en-US" sz="2800" dirty="0"/>
              <a:t>All sorts of things can go wrong when you have JA, but it mostly makes your </a:t>
            </a:r>
            <a:r>
              <a:rPr lang="en-US" sz="2800" b="1" dirty="0">
                <a:solidFill>
                  <a:srgbClr val="16A147"/>
                </a:solidFill>
              </a:rPr>
              <a:t>joints hurt a lot.</a:t>
            </a:r>
          </a:p>
          <a:p>
            <a:r>
              <a:rPr lang="en-US" sz="2800" dirty="0"/>
              <a:t>Some types of JA can also make you </a:t>
            </a:r>
            <a:r>
              <a:rPr lang="en-US" sz="2800" b="1" dirty="0">
                <a:solidFill>
                  <a:srgbClr val="16A147"/>
                </a:solidFill>
              </a:rPr>
              <a:t>really sick, including:</a:t>
            </a:r>
          </a:p>
          <a:p>
            <a:pPr lvl="1"/>
            <a:r>
              <a:rPr lang="en-US" sz="2400" dirty="0"/>
              <a:t>High fever</a:t>
            </a:r>
          </a:p>
          <a:p>
            <a:pPr lvl="1"/>
            <a:r>
              <a:rPr lang="en-US" sz="2400" dirty="0"/>
              <a:t>Skin rash</a:t>
            </a:r>
          </a:p>
          <a:p>
            <a:pPr lvl="1"/>
            <a:r>
              <a:rPr lang="en-US" sz="2400" dirty="0"/>
              <a:t>Super tired </a:t>
            </a:r>
          </a:p>
          <a:p>
            <a:pPr lvl="1"/>
            <a:r>
              <a:rPr lang="en-US" sz="2400" dirty="0"/>
              <a:t>Loss of vision</a:t>
            </a:r>
          </a:p>
          <a:p>
            <a:pPr lvl="1"/>
            <a:r>
              <a:rPr lang="en-US" sz="2400" dirty="0"/>
              <a:t>Harm to heart, lungs and other organs</a:t>
            </a:r>
          </a:p>
          <a:p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0B00283-FA7A-46A0-BB38-536C05A1E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92602"/>
            <a:ext cx="8229600" cy="1143000"/>
          </a:xfrm>
        </p:spPr>
        <p:txBody>
          <a:bodyPr anchor="t">
            <a:normAutofit/>
          </a:bodyPr>
          <a:lstStyle/>
          <a:p>
            <a:r>
              <a:rPr lang="en-US" sz="6000" b="1" dirty="0">
                <a:solidFill>
                  <a:srgbClr val="16A147"/>
                </a:solidFill>
                <a:latin typeface="Century Gothic"/>
                <a:cs typeface="Century Gothic"/>
              </a:rPr>
              <a:t>More than Joints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D75C417-BC86-469F-A0A6-482088415887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5859" y="2129469"/>
            <a:ext cx="2634343" cy="3292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14667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FFD8FD-CBE8-45AC-B633-F29E7ED373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530" y="1485015"/>
            <a:ext cx="4471853" cy="4619694"/>
          </a:xfrm>
        </p:spPr>
        <p:txBody>
          <a:bodyPr/>
          <a:lstStyle/>
          <a:p>
            <a:r>
              <a:rPr lang="en-US" sz="2400" dirty="0"/>
              <a:t>Nobody knows. Scientists are searching for answers. </a:t>
            </a:r>
          </a:p>
          <a:p>
            <a:r>
              <a:rPr lang="en-US" sz="2400" dirty="0"/>
              <a:t>They </a:t>
            </a:r>
            <a:r>
              <a:rPr lang="en-US" sz="2400" b="1" dirty="0">
                <a:solidFill>
                  <a:srgbClr val="16A147"/>
                </a:solidFill>
              </a:rPr>
              <a:t>DO</a:t>
            </a:r>
            <a:r>
              <a:rPr lang="en-US" sz="2400" dirty="0">
                <a:solidFill>
                  <a:srgbClr val="16A147"/>
                </a:solidFill>
              </a:rPr>
              <a:t> </a:t>
            </a:r>
            <a:r>
              <a:rPr lang="en-US" sz="2400" dirty="0"/>
              <a:t>know it’s </a:t>
            </a:r>
            <a:r>
              <a:rPr lang="en-US" sz="2400" b="1" dirty="0">
                <a:solidFill>
                  <a:srgbClr val="16A147"/>
                </a:solidFill>
              </a:rPr>
              <a:t>NOT</a:t>
            </a:r>
            <a:r>
              <a:rPr lang="en-US" sz="2400" b="1" dirty="0">
                <a:solidFill>
                  <a:srgbClr val="00B050"/>
                </a:solidFill>
              </a:rPr>
              <a:t> </a:t>
            </a:r>
            <a:r>
              <a:rPr lang="en-US" sz="2400" dirty="0"/>
              <a:t>contagious. </a:t>
            </a:r>
            <a:endParaRPr lang="en-US" sz="2400" b="1" dirty="0">
              <a:solidFill>
                <a:srgbClr val="00B050"/>
              </a:solidFill>
            </a:endParaRPr>
          </a:p>
          <a:p>
            <a:r>
              <a:rPr lang="en-US" sz="2400" dirty="0"/>
              <a:t>There </a:t>
            </a:r>
            <a:r>
              <a:rPr lang="en-US" sz="2400" b="1" dirty="0">
                <a:solidFill>
                  <a:srgbClr val="16A147"/>
                </a:solidFill>
              </a:rPr>
              <a:t>ARE</a:t>
            </a:r>
            <a:r>
              <a:rPr lang="en-US" sz="2400" b="1" dirty="0">
                <a:solidFill>
                  <a:srgbClr val="00B050"/>
                </a:solidFill>
              </a:rPr>
              <a:t> </a:t>
            </a:r>
            <a:r>
              <a:rPr lang="en-US" sz="2400" dirty="0"/>
              <a:t>clues. It may have something to do with the genes you are born with and how they interact with your environment, like a germ or virus. </a:t>
            </a:r>
            <a:endParaRPr lang="en-US" sz="2400" b="1" dirty="0">
              <a:solidFill>
                <a:srgbClr val="00B050"/>
              </a:solidFill>
            </a:endParaRPr>
          </a:p>
          <a:p>
            <a:r>
              <a:rPr lang="en-US" sz="2400" dirty="0"/>
              <a:t>For the most part, it’s still a </a:t>
            </a:r>
            <a:r>
              <a:rPr lang="en-US" sz="2400" b="1" dirty="0">
                <a:solidFill>
                  <a:srgbClr val="16A147"/>
                </a:solidFill>
              </a:rPr>
              <a:t>MYSTERY!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0B00283-FA7A-46A0-BB38-536C05A1E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2975"/>
            <a:ext cx="8229600" cy="1143000"/>
          </a:xfrm>
        </p:spPr>
        <p:txBody>
          <a:bodyPr anchor="t">
            <a:normAutofit/>
          </a:bodyPr>
          <a:lstStyle/>
          <a:p>
            <a:r>
              <a:rPr lang="en-US" sz="6000" b="1" dirty="0">
                <a:solidFill>
                  <a:srgbClr val="16A147"/>
                </a:solidFill>
                <a:latin typeface="Century Gothic"/>
                <a:cs typeface="Century Gothic"/>
              </a:rPr>
              <a:t>Why Do Kids Get JA?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ACE4A21-96BF-4AD5-BCB6-4788C67A03E9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0456" y="2125787"/>
            <a:ext cx="3163079" cy="3188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65937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FFD8FD-CBE8-45AC-B633-F29E7ED373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686" y="1878243"/>
            <a:ext cx="4171406" cy="3860706"/>
          </a:xfrm>
        </p:spPr>
        <p:txBody>
          <a:bodyPr/>
          <a:lstStyle/>
          <a:p>
            <a:r>
              <a:rPr lang="en-US" sz="2800" dirty="0"/>
              <a:t>You might see swollen joints, like fingers or knees. </a:t>
            </a:r>
          </a:p>
          <a:p>
            <a:r>
              <a:rPr lang="en-US" sz="2800" dirty="0"/>
              <a:t>A lot of times, you can’t see that anything is wrong. </a:t>
            </a:r>
          </a:p>
          <a:p>
            <a:r>
              <a:rPr lang="en-US" sz="2800" b="1" dirty="0">
                <a:solidFill>
                  <a:srgbClr val="16A147"/>
                </a:solidFill>
              </a:rPr>
              <a:t>But the pain is STILL there.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0B00283-FA7A-46A0-BB38-536C05A1E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43655"/>
            <a:ext cx="8229600" cy="1143000"/>
          </a:xfrm>
        </p:spPr>
        <p:txBody>
          <a:bodyPr anchor="t">
            <a:normAutofit/>
          </a:bodyPr>
          <a:lstStyle/>
          <a:p>
            <a:r>
              <a:rPr lang="en-US" sz="6000" b="1" dirty="0">
                <a:solidFill>
                  <a:srgbClr val="16A147"/>
                </a:solidFill>
                <a:latin typeface="Century Gothic"/>
                <a:cs typeface="Century Gothic"/>
              </a:rPr>
              <a:t>Mostly Invisible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0AC9179-0C79-46B0-B98B-D2C6EE1FF36D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1939" y="1862372"/>
            <a:ext cx="3750906" cy="3750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9410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F9524024ACDD84581CEFB9C3553BED5" ma:contentTypeVersion="12" ma:contentTypeDescription="Create a new document." ma:contentTypeScope="" ma:versionID="551adac34b4ea9bfcf5bd256602ebec8">
  <xsd:schema xmlns:xsd="http://www.w3.org/2001/XMLSchema" xmlns:xs="http://www.w3.org/2001/XMLSchema" xmlns:p="http://schemas.microsoft.com/office/2006/metadata/properties" xmlns:ns2="3a54d83b-bbf9-43b2-b3af-de76b4c463b7" xmlns:ns3="a49a535c-23df-4382-9be8-8b080554f9ac" targetNamespace="http://schemas.microsoft.com/office/2006/metadata/properties" ma:root="true" ma:fieldsID="a925a8866acfbd79fa4f54dfc469c9de" ns2:_="" ns3:_="">
    <xsd:import namespace="3a54d83b-bbf9-43b2-b3af-de76b4c463b7"/>
    <xsd:import namespace="a49a535c-23df-4382-9be8-8b080554f9a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54d83b-bbf9-43b2-b3af-de76b4c463b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9a535c-23df-4382-9be8-8b080554f9ac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825E00B-4BE1-4B47-96CD-DD76B94B711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EA02692-5039-4510-86DF-97E7E07A796F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355834F-F6C6-422B-B9C7-09067DC6760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a54d83b-bbf9-43b2-b3af-de76b4c463b7"/>
    <ds:schemaRef ds:uri="a49a535c-23df-4382-9be8-8b080554f9a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3348</TotalTime>
  <Words>573</Words>
  <Application>Microsoft Office PowerPoint</Application>
  <PresentationFormat>On-screen Show (4:3)</PresentationFormat>
  <Paragraphs>71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Century Gothic</vt:lpstr>
      <vt:lpstr>Century Gothic Bd</vt:lpstr>
      <vt:lpstr>Office Theme</vt:lpstr>
      <vt:lpstr>PowerPoint Presentation</vt:lpstr>
      <vt:lpstr>A Little About ME!</vt:lpstr>
      <vt:lpstr>Never Heard of Juvenile Arthritis? </vt:lpstr>
      <vt:lpstr>Juvenile Arthritis Is REAL!</vt:lpstr>
      <vt:lpstr>Imagine…</vt:lpstr>
      <vt:lpstr>What is Arthritis?</vt:lpstr>
      <vt:lpstr>More than Joints</vt:lpstr>
      <vt:lpstr>Why Do Kids Get JA?</vt:lpstr>
      <vt:lpstr>Mostly Invisible</vt:lpstr>
      <vt:lpstr>Pain Comes and Goes</vt:lpstr>
      <vt:lpstr>JA and School </vt:lpstr>
      <vt:lpstr>Every Kid Is Different</vt:lpstr>
      <vt:lpstr>Let’s Find a CURE!</vt:lpstr>
      <vt:lpstr>Thanks for Listening 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  April 1, 2015</dc:title>
  <dc:creator>Ibiyomi Jegede</dc:creator>
  <cp:lastModifiedBy>Ehsan Hesar</cp:lastModifiedBy>
  <cp:revision>46</cp:revision>
  <dcterms:created xsi:type="dcterms:W3CDTF">2015-04-15T18:50:32Z</dcterms:created>
  <dcterms:modified xsi:type="dcterms:W3CDTF">2020-03-09T23:03:21Z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0x010100AF9524024ACDD84581CEFB9C3553BED5</vt:lpwstr>
  </property>
</Properties>
</file>